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6" r:id="rId11"/>
    <p:sldId id="264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67" r:id="rId20"/>
    <p:sldId id="276" r:id="rId21"/>
    <p:sldId id="273" r:id="rId22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76527-B717-484C-8913-5AD459677E5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6283A-CB66-4893-9448-935E5BFA870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F57A6-9E83-43D0-8824-8A3352D21679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F7B5A-EBF0-44CA-A337-B9C362E5EBEA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385C3-9303-4B61-B6CD-FAEFA656649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8ED7D-EA80-41F0-ACBD-2F8EF98CBB3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AFFAD-7DA5-40AF-BA62-E9AAD6CB625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C5B60-802E-462A-920D-FD67F480139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5356A7-7F6A-4981-B7F4-33E96F69349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A7510-11FF-4C08-9B31-A5599180A89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5BB7F-CAAB-4130-8AF8-54E06105A51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fld id="{5521AFE1-45BB-4373-8D8B-925098124EC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0" presetClass="entr" presetSubtype="0" de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0" presetClass="entr" presetSubtype="0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0" presetClass="entr" presetSubtype="0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0" presetClass="entr" presetSubtype="0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0" presetClass="entr" presetSubtype="0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" TargetMode="External"/><Relationship Id="rId3" Type="http://schemas.openxmlformats.org/officeDocument/2006/relationships/hyperlink" Target="http://www.cliffnotes.com/" TargetMode="External"/><Relationship Id="rId7" Type="http://schemas.openxmlformats.org/officeDocument/2006/relationships/hyperlink" Target="http://www.google.com/" TargetMode="External"/><Relationship Id="rId2" Type="http://schemas.openxmlformats.org/officeDocument/2006/relationships/hyperlink" Target="http://www.sparknot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hmoop.com/" TargetMode="External"/><Relationship Id="rId5" Type="http://schemas.openxmlformats.org/officeDocument/2006/relationships/hyperlink" Target="http://www.shakerpeare-online.com/" TargetMode="External"/><Relationship Id="rId4" Type="http://schemas.openxmlformats.org/officeDocument/2006/relationships/hyperlink" Target="http://www.enotes.com/" TargetMode="External"/><Relationship Id="rId9" Type="http://schemas.openxmlformats.org/officeDocument/2006/relationships/hyperlink" Target="http://www.gradesaver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rtl="0" eaLnBrk="1" hangingPunct="1"/>
            <a:r>
              <a:rPr lang="en-US" sz="6600" b="1" smtClean="0"/>
              <a:t>King Lear</a:t>
            </a: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smtClean="0"/>
              <a:t>By: William Shakespeare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08 April, 2013</a:t>
            </a:r>
          </a:p>
          <a:p>
            <a:pPr eaLnBrk="1" hangingPunct="1"/>
            <a:r>
              <a:rPr lang="en-US" smtClean="0"/>
              <a:t>Salar Qasim</a:t>
            </a:r>
          </a:p>
          <a:p>
            <a:pPr eaLnBrk="1" hangingPunct="1"/>
            <a:r>
              <a:rPr lang="en-US" smtClean="0"/>
              <a:t>Cihan University</a:t>
            </a:r>
          </a:p>
          <a:p>
            <a:pPr eaLnBrk="1" hangingPunct="1"/>
            <a:endParaRPr lang="en-US" smtClean="0"/>
          </a:p>
        </p:txBody>
      </p:sp>
      <p:cxnSp>
        <p:nvCxnSpPr>
          <p:cNvPr id="2052" name="Straight Connector 6"/>
          <p:cNvCxnSpPr>
            <a:cxnSpLocks noChangeShapeType="1"/>
          </p:cNvCxnSpPr>
          <p:nvPr/>
        </p:nvCxnSpPr>
        <p:spPr bwMode="auto">
          <a:xfrm rot="10800000">
            <a:off x="785813" y="3714750"/>
            <a:ext cx="7786687" cy="714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 King grown </a:t>
            </a:r>
            <a:r>
              <a:rPr lang="en-US" b="1" i="1" smtClean="0"/>
              <a:t>old</a:t>
            </a:r>
            <a:r>
              <a:rPr lang="en-US" smtClean="0"/>
              <a:t> but not </a:t>
            </a:r>
            <a:r>
              <a:rPr lang="en-US" b="1" i="1" smtClean="0"/>
              <a:t>wise</a:t>
            </a:r>
            <a:r>
              <a:rPr lang="en-US" smtClean="0"/>
              <a:t>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6" name="Picture 4" descr="raca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557338"/>
            <a:ext cx="8286750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Introduction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>
              <a:lnSpc>
                <a:spcPct val="90000"/>
              </a:lnSpc>
            </a:pPr>
            <a:r>
              <a:rPr lang="en-US" smtClean="0"/>
              <a:t>Genre</a:t>
            </a:r>
          </a:p>
          <a:p>
            <a:pPr algn="l" rtl="0" eaLnBrk="1" hangingPunct="1">
              <a:lnSpc>
                <a:spcPct val="90000"/>
              </a:lnSpc>
            </a:pPr>
            <a:r>
              <a:rPr lang="en-US" smtClean="0"/>
              <a:t>Hamartia</a:t>
            </a:r>
          </a:p>
          <a:p>
            <a:pPr algn="l" rtl="0" eaLnBrk="1" hangingPunct="1">
              <a:lnSpc>
                <a:spcPct val="90000"/>
              </a:lnSpc>
            </a:pPr>
            <a:r>
              <a:rPr lang="en-US" smtClean="0"/>
              <a:t>Character map</a:t>
            </a:r>
          </a:p>
          <a:p>
            <a:pPr algn="l" rtl="0" eaLnBrk="1" hangingPunct="1">
              <a:lnSpc>
                <a:spcPct val="90000"/>
              </a:lnSpc>
            </a:pPr>
            <a:r>
              <a:rPr lang="en-US" smtClean="0"/>
              <a:t>Major themes</a:t>
            </a:r>
          </a:p>
          <a:p>
            <a:pPr algn="l" rtl="0" eaLnBrk="1" hangingPunct="1">
              <a:lnSpc>
                <a:spcPct val="90000"/>
              </a:lnSpc>
            </a:pPr>
            <a:r>
              <a:rPr lang="en-US" smtClean="0"/>
              <a:t>Parallel plots</a:t>
            </a:r>
          </a:p>
          <a:p>
            <a:pPr algn="l" rtl="0" eaLnBrk="1" hangingPunct="1">
              <a:lnSpc>
                <a:spcPct val="90000"/>
              </a:lnSpc>
            </a:pPr>
            <a:r>
              <a:rPr lang="en-US" smtClean="0"/>
              <a:t>Plot Summary </a:t>
            </a:r>
          </a:p>
          <a:p>
            <a:pPr algn="l" rtl="0" eaLnBrk="1" hangingPunct="1">
              <a:lnSpc>
                <a:spcPct val="90000"/>
              </a:lnSpc>
            </a:pPr>
            <a:r>
              <a:rPr lang="en-US" smtClean="0"/>
              <a:t>Conclusion</a:t>
            </a:r>
          </a:p>
          <a:p>
            <a:pPr algn="l" rtl="0" eaLnBrk="1" hangingPunct="1">
              <a:lnSpc>
                <a:spcPct val="90000"/>
              </a:lnSpc>
            </a:pPr>
            <a:r>
              <a:rPr lang="en-US" smtClean="0"/>
              <a:t>Discussion</a:t>
            </a:r>
          </a:p>
          <a:p>
            <a:pPr algn="l" rtl="0" eaLnBrk="1" hangingPunct="1">
              <a:lnSpc>
                <a:spcPct val="90000"/>
              </a:lnSpc>
            </a:pPr>
            <a:endParaRPr lang="en-US" smtClean="0"/>
          </a:p>
          <a:p>
            <a:pPr algn="l" rtl="0" eaLnBrk="1" hangingPunct="1">
              <a:lnSpc>
                <a:spcPct val="90000"/>
              </a:lnSpc>
            </a:pPr>
            <a:endParaRPr lang="en-US" smtClean="0"/>
          </a:p>
          <a:p>
            <a:pPr algn="l" rtl="0" eaLnBrk="1" hangingPunct="1">
              <a:lnSpc>
                <a:spcPct val="90000"/>
              </a:lnSpc>
            </a:pPr>
            <a:endParaRPr lang="en-US" smtClean="0"/>
          </a:p>
          <a:p>
            <a:pPr algn="l" rtl="0" eaLnBrk="1" hangingPunct="1">
              <a:lnSpc>
                <a:spcPct val="90000"/>
              </a:lnSpc>
            </a:pPr>
            <a:endParaRPr lang="en-US" smtClean="0"/>
          </a:p>
        </p:txBody>
      </p:sp>
      <p:pic>
        <p:nvPicPr>
          <p:cNvPr id="4100" name="Picture 5" descr="king lear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1530350"/>
            <a:ext cx="54705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Genre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/>
            <a:r>
              <a:rPr lang="en-US" smtClean="0"/>
              <a:t>“King Lear” is classified as tragedy</a:t>
            </a:r>
          </a:p>
          <a:p>
            <a:pPr algn="l" rtl="0" eaLnBrk="1" hangingPunct="1"/>
            <a:r>
              <a:rPr lang="en-US" smtClean="0"/>
              <a:t>To be tragedy two things are to be true:</a:t>
            </a:r>
          </a:p>
          <a:p>
            <a:pPr lvl="1" algn="l" rtl="0" eaLnBrk="1" hangingPunct="1"/>
            <a:r>
              <a:rPr lang="en-US" smtClean="0"/>
              <a:t>The main character must be someone who matters (important), like “King Lear’ himself.</a:t>
            </a:r>
          </a:p>
          <a:p>
            <a:pPr lvl="1" algn="l" rtl="0" eaLnBrk="1" hangingPunct="1"/>
            <a:r>
              <a:rPr lang="en-US" smtClean="0"/>
              <a:t>The tragic hero has to be put in a situation with the flaws in his character lead to demise</a:t>
            </a:r>
          </a:p>
          <a:p>
            <a:pPr lvl="1" algn="l" rtl="0" eaLnBrk="1" hangingPunct="1"/>
            <a:endParaRPr lang="en-US" smtClean="0"/>
          </a:p>
        </p:txBody>
      </p:sp>
      <p:pic>
        <p:nvPicPr>
          <p:cNvPr id="5124" name="Picture 5" descr="king lear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13" y="4786313"/>
            <a:ext cx="257175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Hamartia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•As a tragedy, </a:t>
            </a:r>
            <a:r>
              <a:rPr lang="en-US" sz="2400" i="1" smtClean="0"/>
              <a:t>King Lear </a:t>
            </a:r>
            <a:r>
              <a:rPr lang="en-US" sz="2400" smtClean="0"/>
              <a:t>portrays a protagonist whose fortunes are conditioned by his </a:t>
            </a:r>
            <a:r>
              <a:rPr lang="en-US" sz="2400" i="1" smtClean="0"/>
              <a:t>hamartia. </a:t>
            </a:r>
            <a:r>
              <a:rPr lang="en-US" sz="2400" smtClean="0"/>
              <a:t>As defined by Aristotle</a:t>
            </a:r>
            <a:r>
              <a:rPr lang="en-US" sz="2400" i="1" smtClean="0"/>
              <a:t>, </a:t>
            </a:r>
            <a:r>
              <a:rPr lang="en-US" sz="2400" smtClean="0"/>
              <a:t>the protagonist of a tragedy should be a person “who is not eminently good or just, yet whose fortune is brought about by some error or frailty.” This error is not necessarily a flaw in character; hamartia can be an unwitting misstep in definite action or the failure to perform a definite action. 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•Lear‘s hamartia is the capricious division of his powers and kingdom before his death—more particularly, the disavowal of Cordelia because she will speak “nothing”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en-US" smtClean="0"/>
              <a:t>“tell me how much you love me”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2" name="Picture 4" descr="racab2"/>
          <p:cNvPicPr>
            <a:picLocks noChangeAspect="1" noChangeArrowheads="1"/>
          </p:cNvPicPr>
          <p:nvPr/>
        </p:nvPicPr>
        <p:blipFill>
          <a:blip r:embed="rId2"/>
          <a:srcRect t="4759"/>
          <a:stretch>
            <a:fillRect/>
          </a:stretch>
        </p:blipFill>
        <p:spPr bwMode="auto">
          <a:xfrm>
            <a:off x="468313" y="1608138"/>
            <a:ext cx="82073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en-US" smtClean="0"/>
              <a:t>Character map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>
              <a:buFontTx/>
              <a:buNone/>
            </a:pPr>
            <a:endParaRPr lang="en-US" smtClean="0"/>
          </a:p>
        </p:txBody>
      </p:sp>
      <p:pic>
        <p:nvPicPr>
          <p:cNvPr id="8196" name="Picture 4" descr="character ma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141413"/>
            <a:ext cx="78486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en-US" b="1" smtClean="0"/>
              <a:t>Themes, Motifs &amp; Symbols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>
              <a:lnSpc>
                <a:spcPct val="80000"/>
              </a:lnSpc>
            </a:pPr>
            <a:r>
              <a:rPr lang="en-US" sz="2800" b="1" smtClean="0"/>
              <a:t>Themes</a:t>
            </a:r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r>
              <a:rPr lang="en-US" sz="2800" smtClean="0"/>
              <a:t>	- </a:t>
            </a:r>
            <a:r>
              <a:rPr lang="en-US" sz="2800" b="1" smtClean="0"/>
              <a:t>Justice:</a:t>
            </a:r>
            <a:r>
              <a:rPr lang="en-US" sz="2800" i="1" smtClean="0"/>
              <a:t>King Lear</a:t>
            </a:r>
            <a:r>
              <a:rPr lang="en-US" sz="2800" smtClean="0"/>
              <a:t> is a brutal play, filled with human cruelty and awful, seemingly meaningless disasters.</a:t>
            </a:r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r>
              <a:rPr lang="en-US" sz="2800" smtClean="0"/>
              <a:t>	- </a:t>
            </a:r>
            <a:r>
              <a:rPr lang="en-US" sz="2800" b="1" smtClean="0"/>
              <a:t>Authority versus Chaos: </a:t>
            </a:r>
            <a:r>
              <a:rPr lang="en-US" sz="2800" i="1" smtClean="0"/>
              <a:t>King Lear</a:t>
            </a:r>
            <a:r>
              <a:rPr lang="en-US" sz="2800" smtClean="0"/>
              <a:t> is about political authority as much as it is about family dynamics.</a:t>
            </a:r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r>
              <a:rPr lang="en-US" sz="2800" smtClean="0"/>
              <a:t>	- </a:t>
            </a:r>
            <a:r>
              <a:rPr lang="en-US" sz="2800" b="1" smtClean="0"/>
              <a:t>Reconciliation: </a:t>
            </a:r>
            <a:r>
              <a:rPr lang="en-US" sz="2800" smtClean="0"/>
              <a:t>Cordelia remains devoted, even from afar, and eventually brings an army from a foreign country to rescue him from his tormentors.</a:t>
            </a:r>
            <a:endParaRPr lang="en-US" sz="2800" b="1" smtClean="0"/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endParaRPr lang="en-US" sz="280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en-US" b="1" smtClean="0"/>
              <a:t>Themes, Motifs &amp; Symbols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/>
            <a:r>
              <a:rPr lang="en-US" b="1" smtClean="0"/>
              <a:t>Motifs</a:t>
            </a:r>
          </a:p>
          <a:p>
            <a:pPr algn="l" rtl="0" eaLnBrk="1" hangingPunct="1">
              <a:buFontTx/>
              <a:buNone/>
            </a:pPr>
            <a:r>
              <a:rPr lang="en-US" smtClean="0"/>
              <a:t>	- </a:t>
            </a:r>
            <a:r>
              <a:rPr lang="en-US" b="1" smtClean="0"/>
              <a:t>Madness:</a:t>
            </a:r>
            <a:r>
              <a:rPr lang="en-US" smtClean="0"/>
              <a:t>Insanity occupies a central place in the play and is associated with both disorder and hidden wisdom </a:t>
            </a:r>
          </a:p>
          <a:p>
            <a:pPr algn="l" rtl="0" eaLnBrk="1" hangingPunct="1">
              <a:buFontTx/>
              <a:buNone/>
            </a:pPr>
            <a:r>
              <a:rPr lang="en-US" smtClean="0"/>
              <a:t>	- </a:t>
            </a:r>
            <a:r>
              <a:rPr lang="en-US" b="1" smtClean="0"/>
              <a:t>Betrayal: </a:t>
            </a:r>
            <a:r>
              <a:rPr lang="en-US" i="1" smtClean="0"/>
              <a:t>King Lear</a:t>
            </a:r>
            <a:r>
              <a:rPr lang="en-US" smtClean="0"/>
              <a:t> is about political authority as much as it is about family dynamics.</a:t>
            </a:r>
            <a:endParaRPr lang="en-US" b="1" smtClean="0"/>
          </a:p>
          <a:p>
            <a:pPr algn="l" rtl="0" eaLnBrk="1" hangingPunct="1">
              <a:buFontTx/>
              <a:buNone/>
            </a:pPr>
            <a:endParaRPr lang="en-US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en-US" b="1" smtClean="0"/>
              <a:t>Themes, Motifs &amp; Symbols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/>
            <a:r>
              <a:rPr lang="en-US" b="1" smtClean="0"/>
              <a:t>Symbols</a:t>
            </a:r>
          </a:p>
          <a:p>
            <a:pPr algn="l" rtl="0" eaLnBrk="1" hangingPunct="1">
              <a:buFontTx/>
              <a:buNone/>
            </a:pPr>
            <a:r>
              <a:rPr lang="en-US" smtClean="0"/>
              <a:t>	- </a:t>
            </a:r>
            <a:r>
              <a:rPr lang="en-US" b="1" smtClean="0"/>
              <a:t>The Storm:</a:t>
            </a:r>
            <a:r>
              <a:rPr lang="en-US" smtClean="0"/>
              <a:t>the storm echoes Lear’s inner turmoil and mounting madness  </a:t>
            </a:r>
          </a:p>
          <a:p>
            <a:pPr algn="l" rtl="0" eaLnBrk="1" hangingPunct="1">
              <a:buFontTx/>
              <a:buNone/>
            </a:pPr>
            <a:r>
              <a:rPr lang="en-US" smtClean="0"/>
              <a:t>	- </a:t>
            </a:r>
            <a:r>
              <a:rPr lang="en-US" b="1" smtClean="0"/>
              <a:t>Blindness:</a:t>
            </a:r>
            <a:r>
              <a:rPr lang="en-US" smtClean="0"/>
              <a:t>Gloucester’s physical blindness symbolizes the metaphorical blindness that grips both Gloucester and Lear. 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Parallel Plots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/>
            <a:r>
              <a:rPr lang="en-US" smtClean="0"/>
              <a:t>Each family centers on an aging father (patriarch)</a:t>
            </a:r>
          </a:p>
          <a:p>
            <a:pPr algn="l" rtl="0" eaLnBrk="1" hangingPunct="1"/>
            <a:r>
              <a:rPr lang="en-US" smtClean="0"/>
              <a:t>Lear: imperious tyrant</a:t>
            </a:r>
          </a:p>
          <a:p>
            <a:pPr algn="l" rtl="0" eaLnBrk="1" hangingPunct="1"/>
            <a:r>
              <a:rPr lang="en-US" smtClean="0"/>
              <a:t>Gloucester: gullible </a:t>
            </a:r>
          </a:p>
          <a:p>
            <a:pPr algn="l" rtl="0" eaLnBrk="1" hangingPunct="1"/>
            <a:r>
              <a:rPr lang="en-US" smtClean="0"/>
              <a:t>Each sees his children through a distorted lens, turning against the child who truly loves him, unleashing in the other children greed, lust, ambition.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smtClean="0"/>
              <a:t>Plot Summary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</a:pPr>
            <a:r>
              <a:rPr lang="en-US" smtClean="0"/>
              <a:t>“King Lear” is about conflicts between fathers &amp; their children.</a:t>
            </a:r>
          </a:p>
          <a:p>
            <a:pPr algn="l" rtl="0">
              <a:lnSpc>
                <a:spcPct val="90000"/>
              </a:lnSpc>
            </a:pPr>
            <a:r>
              <a:rPr lang="en-US" smtClean="0"/>
              <a:t>Lear has three daughters (1 of them loves him &amp; 2 of them no)</a:t>
            </a:r>
          </a:p>
          <a:p>
            <a:pPr algn="l" rtl="0">
              <a:lnSpc>
                <a:spcPct val="90000"/>
              </a:lnSpc>
            </a:pPr>
            <a:r>
              <a:rPr lang="en-US" smtClean="0"/>
              <a:t>He gets angry at the good daughter, Cordelia &amp; gives his kingdom to the 2 bad daughters, Goneril and Regan</a:t>
            </a:r>
          </a:p>
          <a:p>
            <a:pPr algn="l" rtl="0">
              <a:lnSpc>
                <a:spcPct val="90000"/>
              </a:lnSpc>
            </a:pPr>
            <a:r>
              <a:rPr lang="en-US" smtClean="0"/>
              <a:t>Once they in charge of the kingdom, the bad daughters send him outside in a storm</a:t>
            </a:r>
          </a:p>
          <a:p>
            <a:pPr lvl="1" algn="l" rtl="0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smtClean="0"/>
              <a:t>Plot Summary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r>
              <a:rPr lang="en-US" smtClean="0"/>
              <a:t>The other father is Glauster, one of Lear’s nobleman</a:t>
            </a:r>
          </a:p>
          <a:p>
            <a:pPr algn="l" rtl="0"/>
            <a:r>
              <a:rPr lang="en-US" smtClean="0"/>
              <a:t>He has 2 sons: Edmund and Edgar</a:t>
            </a:r>
          </a:p>
          <a:p>
            <a:pPr algn="l" rtl="0"/>
            <a:r>
              <a:rPr lang="en-US" smtClean="0"/>
              <a:t>Edmund, the younger one is a bastard</a:t>
            </a:r>
          </a:p>
          <a:p>
            <a:pPr algn="l" rtl="0"/>
            <a:r>
              <a:rPr lang="en-US" smtClean="0"/>
              <a:t>Edmund makes a plot to get rid of his brother and father to inherit Glauster’s money 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smtClean="0"/>
              <a:t>Plot Summary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</a:pPr>
            <a:r>
              <a:rPr lang="en-US" sz="2800" smtClean="0"/>
              <a:t>King Lear announces he is going to give up his kingdom among his daughters and divide it on his 3 daughters</a:t>
            </a:r>
          </a:p>
          <a:p>
            <a:pPr algn="l" rtl="0">
              <a:lnSpc>
                <a:spcPct val="90000"/>
              </a:lnSpc>
            </a:pPr>
            <a:r>
              <a:rPr lang="en-US" sz="2800" smtClean="0"/>
              <a:t>He wants each of them to say how much they love him (who loves him most)</a:t>
            </a:r>
          </a:p>
          <a:p>
            <a:pPr algn="l" rtl="0">
              <a:lnSpc>
                <a:spcPct val="90000"/>
              </a:lnSpc>
            </a:pPr>
            <a:r>
              <a:rPr lang="en-US" sz="2800" smtClean="0"/>
              <a:t>Goneril &amp; Regan lie and say “they love Lear more that anything”</a:t>
            </a:r>
          </a:p>
          <a:p>
            <a:pPr algn="l" rtl="0">
              <a:lnSpc>
                <a:spcPct val="90000"/>
              </a:lnSpc>
            </a:pPr>
            <a:r>
              <a:rPr lang="en-US" sz="2800" smtClean="0"/>
              <a:t>Cordelia, who actually does love him won’t do it – she says “she loves him as much as she should love her father, no more no less”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smtClean="0"/>
              <a:t>Plot Summary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</a:pPr>
            <a:r>
              <a:rPr lang="en-US" sz="2400" smtClean="0"/>
              <a:t>Lear banishes Cordelia and tells he she is not his daughter any more</a:t>
            </a:r>
          </a:p>
          <a:p>
            <a:pPr algn="l" rtl="0">
              <a:lnSpc>
                <a:spcPct val="90000"/>
              </a:lnSpc>
            </a:pPr>
            <a:r>
              <a:rPr lang="en-US" sz="2400" smtClean="0"/>
              <a:t>Goneril &amp; Regan would divide his portion</a:t>
            </a:r>
          </a:p>
          <a:p>
            <a:pPr algn="l" rtl="0">
              <a:lnSpc>
                <a:spcPct val="90000"/>
              </a:lnSpc>
            </a:pPr>
            <a:r>
              <a:rPr lang="en-US" sz="2400" smtClean="0"/>
              <a:t>Lear announces he is going to keep 100 knights as his followers</a:t>
            </a:r>
          </a:p>
          <a:p>
            <a:pPr algn="l" rtl="0">
              <a:lnSpc>
                <a:spcPct val="90000"/>
              </a:lnSpc>
            </a:pPr>
            <a:r>
              <a:rPr lang="en-US" sz="2400" smtClean="0"/>
              <a:t>He spend his remaining days visiting Goneril &amp; Regan</a:t>
            </a:r>
          </a:p>
          <a:p>
            <a:pPr algn="l" rtl="0">
              <a:lnSpc>
                <a:spcPct val="90000"/>
              </a:lnSpc>
            </a:pPr>
            <a:r>
              <a:rPr lang="en-US" sz="2400" smtClean="0"/>
              <a:t>Kent tells Lear he’s acting crazy and he should change his mind</a:t>
            </a:r>
          </a:p>
          <a:p>
            <a:pPr algn="l" rtl="0">
              <a:lnSpc>
                <a:spcPct val="90000"/>
              </a:lnSpc>
            </a:pPr>
            <a:r>
              <a:rPr lang="en-US" sz="2400" smtClean="0"/>
              <a:t>Lear tells him to “shut up” and dismisses him also from England – he will be dead if come back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smtClean="0"/>
              <a:t>Plot Summary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>
              <a:lnSpc>
                <a:spcPct val="80000"/>
              </a:lnSpc>
            </a:pPr>
            <a:r>
              <a:rPr lang="en-US" sz="2800" smtClean="0"/>
              <a:t>The King of France is visiting Lear and he takes Cordelia to be his queen</a:t>
            </a:r>
          </a:p>
          <a:p>
            <a:pPr algn="l" rtl="0">
              <a:lnSpc>
                <a:spcPct val="80000"/>
              </a:lnSpc>
            </a:pPr>
            <a:r>
              <a:rPr lang="en-US" sz="2800" smtClean="0"/>
              <a:t>Edmund writes a fake letter that Edgar wants to kill his father, Glauster </a:t>
            </a:r>
          </a:p>
          <a:p>
            <a:pPr algn="l" rtl="0">
              <a:lnSpc>
                <a:spcPct val="80000"/>
              </a:lnSpc>
            </a:pPr>
            <a:r>
              <a:rPr lang="en-US" sz="2800" smtClean="0"/>
              <a:t>Goneril &amp; Regan dismiss Lear from their house even though it was night and storm</a:t>
            </a:r>
          </a:p>
          <a:p>
            <a:pPr algn="l" rtl="0">
              <a:lnSpc>
                <a:spcPct val="80000"/>
              </a:lnSpc>
            </a:pPr>
            <a:r>
              <a:rPr lang="en-US" sz="2800" smtClean="0"/>
              <a:t>Cordelia’s follower catch Lear and he apologizes for his dicision</a:t>
            </a:r>
          </a:p>
          <a:p>
            <a:pPr algn="l" rtl="0">
              <a:lnSpc>
                <a:spcPct val="80000"/>
              </a:lnSpc>
            </a:pPr>
            <a:r>
              <a:rPr lang="en-US" sz="2800" smtClean="0"/>
              <a:t>Cornwall, Regan’s husband is killed by 1 of his followers</a:t>
            </a:r>
          </a:p>
          <a:p>
            <a:pPr algn="l" rtl="0">
              <a:lnSpc>
                <a:spcPct val="80000"/>
              </a:lnSpc>
            </a:pPr>
            <a:r>
              <a:rPr lang="en-US" sz="2800" smtClean="0"/>
              <a:t>Goneril &amp; Regan are both in love with Edmund</a:t>
            </a:r>
          </a:p>
          <a:p>
            <a:pPr algn="l" rtl="0">
              <a:lnSpc>
                <a:spcPct val="80000"/>
              </a:lnSpc>
            </a:pPr>
            <a:endParaRPr lang="en-US" sz="2800" smtClean="0"/>
          </a:p>
          <a:p>
            <a:pPr algn="l" rtl="0">
              <a:lnSpc>
                <a:spcPct val="80000"/>
              </a:lnSpc>
            </a:pPr>
            <a:endParaRPr lang="en-US" sz="2800" smtClean="0"/>
          </a:p>
          <a:p>
            <a:pPr algn="l" rtl="0">
              <a:lnSpc>
                <a:spcPct val="80000"/>
              </a:lnSpc>
            </a:pPr>
            <a:endParaRPr lang="en-US" sz="280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smtClean="0"/>
              <a:t>Plot Summary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r>
              <a:rPr lang="en-US" smtClean="0"/>
              <a:t>A battle between Albany, Goneril’s husband and the king of France, Cordelia’s husband breaks up</a:t>
            </a:r>
          </a:p>
          <a:p>
            <a:pPr algn="l" rtl="0"/>
            <a:r>
              <a:rPr lang="en-US" smtClean="0"/>
              <a:t>Cordelia’s forces lose and she is killed</a:t>
            </a:r>
          </a:p>
          <a:p>
            <a:pPr algn="l" rtl="0"/>
            <a:r>
              <a:rPr lang="en-US" smtClean="0"/>
              <a:t>Goneril &amp; Regan and Edmund are all killed</a:t>
            </a:r>
          </a:p>
          <a:p>
            <a:pPr algn="l" rtl="0"/>
            <a:r>
              <a:rPr lang="en-US" smtClean="0"/>
              <a:t>Finally, the protagonist “Lear” is</a:t>
            </a:r>
          </a:p>
          <a:p>
            <a:pPr algn="l" rtl="0"/>
            <a:endParaRPr lang="en-US" smtClean="0"/>
          </a:p>
          <a:p>
            <a:pPr algn="l" rtl="0"/>
            <a:endParaRPr lang="en-US" smtClean="0"/>
          </a:p>
          <a:p>
            <a:pPr algn="l" rtl="0"/>
            <a:endParaRPr lang="en-US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smtClean="0"/>
              <a:t>Plot Summary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>
              <a:buFontTx/>
              <a:buNone/>
            </a:pPr>
            <a:endParaRPr lang="en-US" smtClean="0"/>
          </a:p>
          <a:p>
            <a:pPr algn="l" rtl="0"/>
            <a:r>
              <a:rPr lang="en-US" smtClean="0"/>
              <a:t>Finally, the protagonist “Lear” is also dead after he lost his mind again</a:t>
            </a:r>
          </a:p>
          <a:p>
            <a:pPr algn="l" rtl="0"/>
            <a:endParaRPr lang="en-US" smtClean="0"/>
          </a:p>
          <a:p>
            <a:pPr algn="l" rtl="0"/>
            <a:endParaRPr lang="en-US" smtClean="0"/>
          </a:p>
          <a:p>
            <a:pPr algn="l" rtl="0"/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 rev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 eaLnBrk="1" hangingPunct="1"/>
            <a:r>
              <a:rPr lang="en-US" b="1" smtClean="0"/>
              <a:t>Conclusion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 eaLnBrk="1" hangingPunct="1"/>
            <a:r>
              <a:rPr lang="en-US" sz="2800" smtClean="0"/>
              <a:t>Lear made a huge mistake by banishing his good daughter, Cordelia</a:t>
            </a:r>
          </a:p>
          <a:p>
            <a:pPr algn="l" rtl="0" eaLnBrk="1" hangingPunct="1"/>
            <a:r>
              <a:rPr lang="en-US" sz="2800" smtClean="0"/>
              <a:t>He did not listen Kent, his Earl</a:t>
            </a:r>
          </a:p>
          <a:p>
            <a:pPr algn="l" rtl="0" eaLnBrk="1" hangingPunct="1"/>
            <a:r>
              <a:rPr lang="en-US" sz="2800" smtClean="0"/>
              <a:t>Lear should not give up his power and divide his kingdom among his daughters before he dies</a:t>
            </a:r>
          </a:p>
          <a:p>
            <a:pPr algn="l" rtl="0" eaLnBrk="1" hangingPunct="1"/>
            <a:r>
              <a:rPr lang="en-US" sz="2800" smtClean="0"/>
              <a:t>Once he was powerless, was damned by his 2 bad daughters</a:t>
            </a:r>
          </a:p>
          <a:p>
            <a:pPr algn="l" rtl="0" eaLnBrk="1" hangingPunct="1"/>
            <a:r>
              <a:rPr lang="en-US" sz="2800" smtClean="0"/>
              <a:t>All the consequences were caused by the bad decision of Lear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0"/>
            <a:endParaRPr lang="en-US" b="1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>
              <a:buFontTx/>
              <a:buNone/>
            </a:pPr>
            <a:endParaRPr lang="en-US" smtClean="0"/>
          </a:p>
          <a:p>
            <a:pPr algn="l" rtl="0"/>
            <a:endParaRPr lang="en-US" smtClean="0"/>
          </a:p>
          <a:p>
            <a:pPr algn="l" rtl="0"/>
            <a:endParaRPr lang="en-US" smtClean="0"/>
          </a:p>
        </p:txBody>
      </p:sp>
      <p:pic>
        <p:nvPicPr>
          <p:cNvPr id="34820" name="Picture 4" descr="downl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324975" cy="6831013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Resources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</a:pPr>
            <a:r>
              <a:rPr lang="en-US" smtClean="0">
                <a:hlinkClick r:id="rId2"/>
              </a:rPr>
              <a:t>www.sparknote.com</a:t>
            </a:r>
            <a:endParaRPr lang="en-US" smtClean="0"/>
          </a:p>
          <a:p>
            <a:pPr algn="l" rtl="0">
              <a:lnSpc>
                <a:spcPct val="90000"/>
              </a:lnSpc>
            </a:pPr>
            <a:r>
              <a:rPr lang="en-US" smtClean="0">
                <a:hlinkClick r:id="rId3"/>
              </a:rPr>
              <a:t>www.cliffnotes.com</a:t>
            </a:r>
            <a:endParaRPr lang="en-US" smtClean="0"/>
          </a:p>
          <a:p>
            <a:pPr algn="l" rtl="0">
              <a:lnSpc>
                <a:spcPct val="90000"/>
              </a:lnSpc>
            </a:pPr>
            <a:r>
              <a:rPr lang="en-US" smtClean="0">
                <a:hlinkClick r:id="rId4"/>
              </a:rPr>
              <a:t>www.enotes.com</a:t>
            </a:r>
            <a:endParaRPr lang="en-US" smtClean="0"/>
          </a:p>
          <a:p>
            <a:pPr algn="l" rtl="0">
              <a:lnSpc>
                <a:spcPct val="90000"/>
              </a:lnSpc>
            </a:pPr>
            <a:r>
              <a:rPr lang="en-US" smtClean="0">
                <a:hlinkClick r:id="rId5"/>
              </a:rPr>
              <a:t>www.shakerpeare-online.com</a:t>
            </a:r>
            <a:endParaRPr lang="en-US" smtClean="0"/>
          </a:p>
          <a:p>
            <a:pPr algn="l" rtl="0">
              <a:lnSpc>
                <a:spcPct val="90000"/>
              </a:lnSpc>
            </a:pPr>
            <a:r>
              <a:rPr lang="en-US" smtClean="0">
                <a:hlinkClick r:id="rId6"/>
              </a:rPr>
              <a:t>http://www.shmoop.com</a:t>
            </a:r>
            <a:endParaRPr lang="en-US" smtClean="0"/>
          </a:p>
          <a:p>
            <a:pPr algn="l" rtl="0">
              <a:lnSpc>
                <a:spcPct val="90000"/>
              </a:lnSpc>
            </a:pPr>
            <a:r>
              <a:rPr lang="en-US" smtClean="0">
                <a:hlinkClick r:id="rId7"/>
              </a:rPr>
              <a:t>www.google.com</a:t>
            </a:r>
            <a:endParaRPr lang="en-US" smtClean="0"/>
          </a:p>
          <a:p>
            <a:pPr algn="l" rtl="0">
              <a:lnSpc>
                <a:spcPct val="90000"/>
              </a:lnSpc>
            </a:pPr>
            <a:r>
              <a:rPr lang="en-US" smtClean="0">
                <a:hlinkClick r:id="rId8"/>
              </a:rPr>
              <a:t>www.youtube.com</a:t>
            </a:r>
            <a:endParaRPr lang="en-US" smtClean="0"/>
          </a:p>
          <a:p>
            <a:pPr algn="l" rtl="0">
              <a:lnSpc>
                <a:spcPct val="90000"/>
              </a:lnSpc>
            </a:pPr>
            <a:r>
              <a:rPr lang="en-US" smtClean="0">
                <a:hlinkClick r:id="rId9"/>
              </a:rPr>
              <a:t>http://www.gradesaver.com</a:t>
            </a:r>
            <a:endParaRPr lang="en-US" smtClean="0"/>
          </a:p>
          <a:p>
            <a:pPr algn="l" rtl="0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-.5"/>
                                          </p:val>
                                        </p:tav>
                                        <p:tav tm="50000">
                                          <p:val>
                                            <p:strVal val="#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ppt_w-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0">
                                          <p:val>
                                            <p:strVal val="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8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4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7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0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3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6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9" dur="5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2" dur="500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5" dur="500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2" grpId="1"/>
      <p:bldP spid="30723" grpId="0" build="p"/>
      <p:bldP spid="30723" grpId="1" build="allAtOnce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760</Words>
  <Application>Microsoft Office PowerPoint</Application>
  <PresentationFormat>On-screen Show (4:3)</PresentationFormat>
  <Paragraphs>100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Default Design</vt:lpstr>
      <vt:lpstr>King Lear By: William Shakespeare</vt:lpstr>
      <vt:lpstr>A King grown old but not wise </vt:lpstr>
      <vt:lpstr>Introduction</vt:lpstr>
      <vt:lpstr>Genre</vt:lpstr>
      <vt:lpstr>Hamartia</vt:lpstr>
      <vt:lpstr>“tell me how much you love me” </vt:lpstr>
      <vt:lpstr>Character map</vt:lpstr>
      <vt:lpstr>Themes, Motifs &amp; Symbols</vt:lpstr>
      <vt:lpstr>Themes, Motifs &amp; Symbols</vt:lpstr>
      <vt:lpstr>Themes, Motifs &amp; Symbols</vt:lpstr>
      <vt:lpstr>Parallel Plots</vt:lpstr>
      <vt:lpstr>Plot Summary</vt:lpstr>
      <vt:lpstr>Plot Summary</vt:lpstr>
      <vt:lpstr>Plot Summary</vt:lpstr>
      <vt:lpstr>Plot Summary</vt:lpstr>
      <vt:lpstr>Plot Summary</vt:lpstr>
      <vt:lpstr>Plot Summary</vt:lpstr>
      <vt:lpstr>Plot Summary</vt:lpstr>
      <vt:lpstr>Conclusion</vt:lpstr>
      <vt:lpstr>Slide 20</vt:lpstr>
      <vt:lpstr>Resources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 Lear By: William Shakespeare</dc:title>
  <dc:creator>User</dc:creator>
  <cp:lastModifiedBy>Alpha</cp:lastModifiedBy>
  <cp:revision>52</cp:revision>
  <dcterms:created xsi:type="dcterms:W3CDTF">2013-04-07T22:20:02Z</dcterms:created>
  <dcterms:modified xsi:type="dcterms:W3CDTF">2013-04-08T12:48:56Z</dcterms:modified>
</cp:coreProperties>
</file>